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859" r:id="rId2"/>
    <p:sldId id="1009" r:id="rId3"/>
    <p:sldId id="1010" r:id="rId4"/>
    <p:sldId id="1011" r:id="rId5"/>
    <p:sldId id="1012" r:id="rId6"/>
    <p:sldId id="1030" r:id="rId7"/>
    <p:sldId id="1031" r:id="rId8"/>
    <p:sldId id="1013" r:id="rId9"/>
    <p:sldId id="1022" r:id="rId10"/>
    <p:sldId id="1023" r:id="rId11"/>
    <p:sldId id="1033" r:id="rId12"/>
    <p:sldId id="1016" r:id="rId13"/>
    <p:sldId id="1034" r:id="rId14"/>
    <p:sldId id="1024" r:id="rId15"/>
    <p:sldId id="1036" r:id="rId16"/>
    <p:sldId id="1017" r:id="rId17"/>
    <p:sldId id="1018" r:id="rId18"/>
    <p:sldId id="1019" r:id="rId19"/>
    <p:sldId id="1037" r:id="rId20"/>
    <p:sldId id="1020" r:id="rId21"/>
    <p:sldId id="1021" r:id="rId22"/>
    <p:sldId id="1039" r:id="rId23"/>
    <p:sldId id="1014" r:id="rId24"/>
    <p:sldId id="1025" r:id="rId25"/>
    <p:sldId id="1026" r:id="rId26"/>
    <p:sldId id="1038" r:id="rId27"/>
    <p:sldId id="1027" r:id="rId28"/>
    <p:sldId id="1028" r:id="rId29"/>
    <p:sldId id="1041" r:id="rId30"/>
    <p:sldId id="1029" r:id="rId3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333575"/>
            <a:ext cx="12192000" cy="131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福建省泉州市丰泽区期末试卷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Ⅴ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根据上下文情境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Xiaomin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hungry,Mum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want to 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Xiaomin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can we buy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Xiaomin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7967414" y="1484784"/>
            <a:ext cx="3888432" cy="461664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help you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are they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eat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straight on and it’s beside the cinema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buy some food to eat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7967414" y="1556792"/>
            <a:ext cx="3879288" cy="453650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80264" y="21417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782838" y="3420122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881602" y="40576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2092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want four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want some soup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Yes,please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30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6311230" y="980728"/>
            <a:ext cx="5544616" cy="397031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help you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are they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eat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straight on and it’s beside the cinema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buy some food to eat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13866" y="8633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299453" y="27720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0820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第三部分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读写部分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Ⅵ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根据图片信息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选择正确的单词。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497.jpg" descr="id:21474892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01386" y="2669549"/>
            <a:ext cx="1869484" cy="1335515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069401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2854846" y="2568122"/>
            <a:ext cx="738139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</a:t>
            </a:r>
          </a:p>
        </p:txBody>
      </p:sp>
      <p:sp>
        <p:nvSpPr>
          <p:cNvPr id="10" name="矩形 9"/>
          <p:cNvSpPr/>
          <p:nvPr/>
        </p:nvSpPr>
        <p:spPr bwMode="auto">
          <a:xfrm>
            <a:off x="3418298" y="2680516"/>
            <a:ext cx="6179012" cy="60446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1" name="内容占位符 3"/>
          <p:cNvSpPr txBox="1">
            <a:spLocks/>
          </p:cNvSpPr>
          <p:nvPr/>
        </p:nvSpPr>
        <p:spPr bwMode="auto">
          <a:xfrm>
            <a:off x="360854" y="40682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 is my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TV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15086" y="4112584"/>
            <a:ext cx="15824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watching</a:t>
            </a:r>
            <a:endParaRPr lang="zh-CN" altLang="en-US" dirty="0"/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9998" y="4702096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本题考查现在进行时。根据图片可知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,Lily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正在看电视，现在进行时结构为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动词＋动词现在分词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”,watch TV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看电视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,watch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的现在分词为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54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204202"/>
            <a:ext cx="11485848" cy="656846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jump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83671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</a:t>
            </a:r>
          </a:p>
        </p:txBody>
      </p:sp>
      <p:sp>
        <p:nvSpPr>
          <p:cNvPr id="4" name="矩形 3"/>
          <p:cNvSpPr/>
          <p:nvPr/>
        </p:nvSpPr>
        <p:spPr bwMode="auto">
          <a:xfrm>
            <a:off x="2933692" y="949106"/>
            <a:ext cx="6179012" cy="60446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qtf498.jpg" descr="id:21474892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21613" y="1805452"/>
            <a:ext cx="1417209" cy="133551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61200" y="2461957"/>
            <a:ext cx="724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27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 dirty="0"/>
          </a:p>
        </p:txBody>
      </p:sp>
      <p:sp>
        <p:nvSpPr>
          <p:cNvPr id="8" name="矩形 7"/>
          <p:cNvSpPr/>
          <p:nvPr/>
        </p:nvSpPr>
        <p:spPr>
          <a:xfrm>
            <a:off x="5782215" y="3315395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far</a:t>
            </a:r>
            <a:endParaRPr lang="zh-CN" altLang="en-US" dirty="0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382455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本题考查副词辨析。根据图片可知，女孩在跳远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,jump far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525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98817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bear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83142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2933692" y="952324"/>
            <a:ext cx="6179012" cy="60446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1914119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dirty="0" smtClean="0"/>
              <a:t>28.                </a:t>
            </a:r>
            <a:endParaRPr lang="zh-CN" altLang="en-US" dirty="0"/>
          </a:p>
        </p:txBody>
      </p:sp>
      <p:pic>
        <p:nvPicPr>
          <p:cNvPr id="9" name="qtf499.jpg" descr="id:21474892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70670" y="1340768"/>
            <a:ext cx="859842" cy="171360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816052" y="3028924"/>
            <a:ext cx="15166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strong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362818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本题考查形容词辨析。根据图片中熊的形象，可知此处是描述它很强壮（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963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3400061"/>
            <a:ext cx="11485848" cy="12599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 a bike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</a:p>
          <a:p>
            <a:pPr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764704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far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</a:t>
            </a:r>
          </a:p>
        </p:txBody>
      </p:sp>
      <p:sp>
        <p:nvSpPr>
          <p:cNvPr id="7" name="矩形 6"/>
          <p:cNvSpPr/>
          <p:nvPr/>
        </p:nvSpPr>
        <p:spPr bwMode="auto">
          <a:xfrm>
            <a:off x="3012538" y="868220"/>
            <a:ext cx="6179012" cy="60446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426537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600" dirty="0" smtClean="0"/>
              <a:t>29.</a:t>
            </a:r>
            <a:r>
              <a:rPr lang="zh-CN" altLang="zh-CN" sz="2600" dirty="0" smtClean="0"/>
              <a:t>　　　</a:t>
            </a:r>
            <a:r>
              <a:rPr lang="en-US" altLang="zh-CN" sz="2600" dirty="0" smtClean="0"/>
              <a:t>      </a:t>
            </a:r>
            <a:r>
              <a:rPr lang="zh-CN" altLang="zh-CN" sz="2600" dirty="0" smtClean="0"/>
              <a:t>　</a:t>
            </a:r>
            <a:r>
              <a:rPr lang="en-US" altLang="zh-CN" sz="2600" dirty="0" smtClean="0"/>
              <a:t>  30.</a:t>
            </a:r>
            <a:endParaRPr lang="zh-CN" altLang="en-US" sz="2600" dirty="0"/>
          </a:p>
        </p:txBody>
      </p:sp>
      <p:pic>
        <p:nvPicPr>
          <p:cNvPr id="10" name="qtf500.jpg" descr="id:21474892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94954" y="1715391"/>
            <a:ext cx="1465986" cy="1713609"/>
          </a:xfrm>
          <a:prstGeom prst="rect">
            <a:avLst/>
          </a:prstGeom>
        </p:spPr>
      </p:pic>
      <p:pic>
        <p:nvPicPr>
          <p:cNvPr id="11" name="qtf501.jpg" descr="id:214748923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34966" y="1619872"/>
            <a:ext cx="1440160" cy="1713608"/>
          </a:xfrm>
          <a:prstGeom prst="rect">
            <a:avLst/>
          </a:prstGeom>
        </p:spPr>
      </p:pic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4581128"/>
            <a:ext cx="1148584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29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本题考查情态动词。根据图片中人物能骑自行车，可知此处表示能力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,can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能，可以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2"/>
          <p:cNvSpPr txBox="1">
            <a:spLocks/>
          </p:cNvSpPr>
          <p:nvPr/>
        </p:nvSpPr>
        <p:spPr bwMode="auto">
          <a:xfrm>
            <a:off x="360854" y="5751012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 eaLnBrk="1">
              <a:spcAft>
                <a:spcPts val="0"/>
              </a:spcAft>
            </a:pPr>
            <a:r>
              <a:rPr lang="en-US" altLang="zh-CN" sz="2600" b="1" spc="-9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</a:t>
            </a:r>
            <a:r>
              <a:rPr lang="en-US" altLang="zh-CN" sz="2600" b="1" spc="-9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zh-CN" sz="2600" b="1" spc="-9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</a:t>
            </a:r>
            <a:r>
              <a:rPr lang="zh-CN" altLang="zh-CN" sz="2600" b="1" spc="-9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考查名词辨析。根据图片可知，爷爷是一位农民</a:t>
            </a:r>
            <a:r>
              <a:rPr lang="en-US" altLang="zh-CN" sz="2600" b="1" spc="-9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,farmer</a:t>
            </a:r>
            <a:r>
              <a:rPr lang="zh-CN" altLang="zh-CN" sz="2600" b="1" spc="-9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600" b="1" spc="-9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pc="-9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农民</a:t>
            </a:r>
            <a:r>
              <a:rPr lang="en-US" altLang="zh-CN" sz="2600" b="1" spc="-9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pc="-9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spc="-9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12236" y="3508478"/>
            <a:ext cx="68480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can</a:t>
            </a:r>
            <a:endParaRPr lang="zh-CN" altLang="en-US" sz="2600" dirty="0"/>
          </a:p>
        </p:txBody>
      </p:sp>
      <p:sp>
        <p:nvSpPr>
          <p:cNvPr id="4" name="矩形 3"/>
          <p:cNvSpPr/>
          <p:nvPr/>
        </p:nvSpPr>
        <p:spPr>
          <a:xfrm>
            <a:off x="4725059" y="3977446"/>
            <a:ext cx="1181734" cy="6206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farmer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236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4672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Ⅶ</a:t>
            </a:r>
            <a:r>
              <a:rPr lang="en-US" altLang="zh-CN" sz="2600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阅读班级研学旅行通知单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487380" y="1954570"/>
            <a:ext cx="11341566" cy="457356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lnSpc>
                <a:spcPct val="140000"/>
              </a:lnSpc>
              <a:spcAft>
                <a:spcPts val="0"/>
              </a:spcAft>
              <a:tabLst>
                <a:tab pos="2147888" algn="l"/>
                <a:tab pos="5645150" algn="l"/>
                <a:tab pos="986155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147888" algn="l"/>
                <a:tab pos="5645150" algn="l"/>
                <a:tab pos="986155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Wildlife Zoo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147888" algn="l"/>
                <a:tab pos="5645150" algn="l"/>
                <a:tab pos="986155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Date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Sunday,9th February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147888" algn="l"/>
                <a:tab pos="5645150" algn="l"/>
                <a:tab pos="986155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9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am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pm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147888" algn="l"/>
                <a:tab pos="5645150" algn="l"/>
                <a:tab pos="986155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am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Go to the zoo by bus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147888" algn="l"/>
                <a:tab pos="5645150" algn="l"/>
                <a:tab pos="986155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am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See animals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147888" algn="l"/>
                <a:tab pos="5645150" algn="l"/>
                <a:tab pos="986155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pm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Draw pictures of animals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147888" algn="l"/>
                <a:tab pos="5645150" algn="l"/>
                <a:tab pos="986155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pm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Go home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896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00584"/>
            <a:ext cx="11485848" cy="4616648"/>
          </a:xfrm>
          <a:ln w="19050"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17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some food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vegetables 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rice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qtf502.jpg" descr="id:21474892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1422238"/>
            <a:ext cx="1039041" cy="10483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606" y="3013901"/>
            <a:ext cx="10873208" cy="150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2541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897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970088" algn="l"/>
                <a:tab pos="4394200" algn="l"/>
                <a:tab pos="69961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children are going to the zoo 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970088" algn="l"/>
                <a:tab pos="4394200" algn="l"/>
                <a:tab pos="699611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1970088" algn="l"/>
                <a:tab pos="4394200" algn="l"/>
                <a:tab pos="69961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508a.jpg" descr="id:21474892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34674" y="2295560"/>
            <a:ext cx="1133460" cy="1133460"/>
          </a:xfrm>
          <a:prstGeom prst="rect">
            <a:avLst/>
          </a:prstGeom>
        </p:spPr>
      </p:pic>
      <p:pic>
        <p:nvPicPr>
          <p:cNvPr id="4" name="qtf508b.jpg" descr="id:21474892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37048" y="2295560"/>
            <a:ext cx="1133460" cy="1133460"/>
          </a:xfrm>
          <a:prstGeom prst="rect">
            <a:avLst/>
          </a:prstGeom>
        </p:spPr>
      </p:pic>
      <p:pic>
        <p:nvPicPr>
          <p:cNvPr id="5" name="qtf508c.jpg" descr="id:214748930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039422" y="2295560"/>
            <a:ext cx="1133460" cy="113346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910630" y="13772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9732" y="357486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本题考查时间细节。根据通知单中的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“9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pm”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可知，孩子们将在上午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点去动物园，故选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23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98072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are they going to the zoo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43444" y="23586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970088" algn="l"/>
                <a:tab pos="4394200" algn="l"/>
                <a:tab pos="699611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qtf509a.jpg" descr="id:21474893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81106" y="2026092"/>
            <a:ext cx="1349484" cy="1349484"/>
          </a:xfrm>
          <a:prstGeom prst="rect">
            <a:avLst/>
          </a:prstGeom>
        </p:spPr>
      </p:pic>
      <p:pic>
        <p:nvPicPr>
          <p:cNvPr id="9" name="qtf509b.jpg" descr="id:214748931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37810" y="2026092"/>
            <a:ext cx="1349484" cy="1349484"/>
          </a:xfrm>
          <a:prstGeom prst="rect">
            <a:avLst/>
          </a:prstGeom>
        </p:spPr>
      </p:pic>
      <p:pic>
        <p:nvPicPr>
          <p:cNvPr id="10" name="qtf509c.jpg" descr="id:214748932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039422" y="2026092"/>
            <a:ext cx="1349484" cy="1349484"/>
          </a:xfrm>
          <a:prstGeom prst="rect">
            <a:avLst/>
          </a:prstGeom>
        </p:spPr>
      </p:pic>
      <p:sp>
        <p:nvSpPr>
          <p:cNvPr id="13" name="内容占位符 2"/>
          <p:cNvSpPr>
            <a:spLocks noGrp="1"/>
          </p:cNvSpPr>
          <p:nvPr>
            <p:ph idx="1"/>
          </p:nvPr>
        </p:nvSpPr>
        <p:spPr>
          <a:xfrm>
            <a:off x="360854" y="3484165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考查日期细节。根据通知单中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“Sunday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9th February”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可知，他们在星期日去动物园，故选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82638" y="110107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8132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88320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700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第一部分</a:t>
            </a:r>
            <a:r>
              <a:rPr lang="zh-CN" altLang="zh-CN" sz="27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700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sz="27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7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700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7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en-US" altLang="zh-CN" sz="2700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7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听下面五个句子。从每小题所给的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三幅图中选出与句子内容相符的选项。每个句子读三遍。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1200" y="3474203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C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52322" y="5354632"/>
            <a:ext cx="10441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C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2492896"/>
            <a:ext cx="5760640" cy="107189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110" y="4247130"/>
            <a:ext cx="3312368" cy="127010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4806" y="4509120"/>
            <a:ext cx="1493813" cy="844329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399618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some tomatoes.</a:t>
            </a: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52322" y="5936145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my hand.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1172" y="357616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65702" y="54585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3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pm,they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going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8" name="qtf510a.jpg" descr="id:21474893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39497" y="1412776"/>
            <a:ext cx="1026855" cy="1649989"/>
          </a:xfrm>
          <a:prstGeom prst="rect">
            <a:avLst/>
          </a:prstGeom>
        </p:spPr>
      </p:pic>
      <p:pic>
        <p:nvPicPr>
          <p:cNvPr id="9" name="qtf510b.jpg" descr="id:214748933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35166" y="1412776"/>
            <a:ext cx="1162891" cy="1649989"/>
          </a:xfrm>
          <a:prstGeom prst="rect">
            <a:avLst/>
          </a:prstGeom>
        </p:spPr>
      </p:pic>
      <p:pic>
        <p:nvPicPr>
          <p:cNvPr id="10" name="qtf510c.jpg" descr="id:214748934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224073" y="1412776"/>
            <a:ext cx="1471533" cy="1649989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52322" y="19080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970088" algn="l"/>
                <a:tab pos="4394200" algn="l"/>
                <a:tab pos="699611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3"/>
          <p:cNvSpPr txBox="1">
            <a:spLocks/>
          </p:cNvSpPr>
          <p:nvPr/>
        </p:nvSpPr>
        <p:spPr bwMode="auto">
          <a:xfrm>
            <a:off x="360854" y="32236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本题考查时间活动匹配。根据通知单中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 pictures of animals”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可知，下午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点半孩子们要画动物的画，故选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28386" y="85818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525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Amy’s trip list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旅行清单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1628800"/>
            <a:ext cx="6768752" cy="187004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2322" y="34202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970088" algn="l"/>
                <a:tab pos="4394200" algn="l"/>
                <a:tab pos="699611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12330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本题考查信息匹配。根据通知单中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“Clothes”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内容和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“Take some food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 and rice”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91172" y="8619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114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98072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058988" algn="l"/>
                <a:tab pos="5645150" algn="l"/>
                <a:tab pos="88773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is going to be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058988" algn="l"/>
                <a:tab pos="5645150" algn="l"/>
                <a:tab pos="88773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5"/>
          <p:cNvSpPr>
            <a:spLocks noGrp="1"/>
          </p:cNvSpPr>
          <p:nvPr>
            <p:ph idx="1"/>
          </p:nvPr>
        </p:nvSpPr>
        <p:spPr>
          <a:xfrm>
            <a:off x="360854" y="2348880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考查天气信息。根据通知单中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“Weather”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内容可知选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38" y="10949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293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50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Ⅷ</a:t>
            </a:r>
            <a:r>
              <a:rPr lang="en-US" altLang="zh-CN" sz="27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阅读短文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indent="711200" hangingPunct="0">
              <a:spcAft>
                <a:spcPts val="0"/>
              </a:spcAft>
            </a:pP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Spring Festival is the Chinese New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sz="27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sz="27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Spring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Festival,my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family do lots of interesting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sz="27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morning,I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on new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sz="27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cooks longevity noodles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长寿面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my family visit my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grandparents</a:t>
            </a:r>
            <a:r>
              <a:rPr lang="en-US" altLang="zh-CN" sz="27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 “Happy New Year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7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afternoon,I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talk to my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z="27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shopping and buy some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sz="27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evening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a big family dinner and watch the fireworks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烟花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a happy day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and order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给下列图片排序。（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132856"/>
            <a:ext cx="6120680" cy="140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9342" y="2242377"/>
            <a:ext cx="4104456" cy="1244287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38521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39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40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6694" y="36450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799828" y="36423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103778" y="36512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459166" y="36524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856268" y="3511804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E</a:t>
            </a:r>
            <a:endParaRPr lang="zh-CN" altLang="zh-CN" sz="1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6"/>
          <p:cNvSpPr txBox="1">
            <a:spLocks/>
          </p:cNvSpPr>
          <p:nvPr/>
        </p:nvSpPr>
        <p:spPr bwMode="auto">
          <a:xfrm>
            <a:off x="343444" y="414908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短文先提到换新衣，然后去拜访老人，再和朋友聊天，最后聚餐、看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烟花。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855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and judge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阅读短文，判断句子正（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）误（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do lots of interesting things at the Chinese New 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cool at the Spring Festival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56004" y="21506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2645790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the Spring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Festival,my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family do lots of interesting things.”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可知，在中国新年（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春节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）会做很多有趣的事情，与题干相符，故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9377" y="406819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54652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in winter.”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可知，春节在冬天，冬天通常寒冷，而不是凉爽，与题干不符，故选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04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longevity noodles at the Spring Festival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say “Happy Children’s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at the Spring Festival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very happy at the Spring Festival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138515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mum cooks longevity noodles.”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在春节吃长寿面，与题干相符，故选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73416" y="8722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T</a:t>
            </a:r>
            <a:endParaRPr lang="zh-CN" altLang="en-US" dirty="0"/>
          </a:p>
        </p:txBody>
      </p:sp>
      <p:sp>
        <p:nvSpPr>
          <p:cNvPr id="12" name="内容占位符 3"/>
          <p:cNvSpPr txBox="1">
            <a:spLocks/>
          </p:cNvSpPr>
          <p:nvPr/>
        </p:nvSpPr>
        <p:spPr bwMode="auto">
          <a:xfrm>
            <a:off x="360854" y="334995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say ‘Happy New Year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可知，在春节说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新年快乐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，而不是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儿童节快乐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，与题干不符，故选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92652" y="278395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F</a:t>
            </a:r>
            <a:endParaRPr lang="zh-CN" altLang="en-US" dirty="0"/>
          </a:p>
        </p:txBody>
      </p:sp>
      <p:sp>
        <p:nvSpPr>
          <p:cNvPr id="14" name="内容占位符 4"/>
          <p:cNvSpPr txBox="1">
            <a:spLocks/>
          </p:cNvSpPr>
          <p:nvPr/>
        </p:nvSpPr>
        <p:spPr bwMode="auto">
          <a:xfrm>
            <a:off x="360854" y="521328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have a happy day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在春节很开心，与题干相符，故选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73416" y="470972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6368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599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Ⅸ</a:t>
            </a:r>
            <a:r>
              <a:rPr lang="en-US" altLang="zh-CN" sz="2700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sz="27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请观察小朋友们春节期间在公园活动的图片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仿照例句完成句子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并写在四线三格上。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至少写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每个句子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516.jpg" descr="id:21474893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2204864"/>
            <a:ext cx="7920880" cy="404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9164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54655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参考词汇：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dance,fly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kite,play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chess,take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photos,sing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song,read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book,l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isten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music ...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singing a song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                                                                                                      .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715658"/>
              </p:ext>
            </p:extLst>
          </p:nvPr>
        </p:nvGraphicFramePr>
        <p:xfrm>
          <a:off x="2638822" y="2844058"/>
          <a:ext cx="8928992" cy="561786"/>
        </p:xfrm>
        <a:graphic>
          <a:graphicData uri="http://schemas.openxmlformats.org/drawingml/2006/table">
            <a:tbl>
              <a:tblPr firstRow="1" firstCol="1" bandRow="1"/>
              <a:tblGrid>
                <a:gridCol w="8928992">
                  <a:extLst>
                    <a:ext uri="{9D8B030D-6E8A-4147-A177-3AD203B41FA5}">
                      <a16:colId xmlns:a16="http://schemas.microsoft.com/office/drawing/2014/main" val="1507824064"/>
                    </a:ext>
                  </a:extLst>
                </a:gridCol>
              </a:tblGrid>
              <a:tr h="18726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169326"/>
                  </a:ext>
                </a:extLst>
              </a:tr>
              <a:tr h="18726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822075"/>
                  </a:ext>
                </a:extLst>
              </a:tr>
              <a:tr h="18726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3395087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2648964" y="2759370"/>
            <a:ext cx="2392001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 dirty="0"/>
              <a:t>flying a kite</a:t>
            </a:r>
            <a:endParaRPr lang="zh-CN" altLang="en-US" sz="3400" dirty="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48509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根据图片可知，大明正在放风筝</a:t>
            </a:r>
            <a:r>
              <a:rPr lang="en-US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,fly a kite</a:t>
            </a:r>
            <a:r>
              <a:rPr lang="zh-CN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pc="-5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放风筝</a:t>
            </a:r>
            <a:r>
              <a:rPr lang="en-US" altLang="zh-CN" b="1" spc="-5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，现在进行时</a:t>
            </a:r>
            <a:r>
              <a:rPr lang="zh-CN" altLang="zh-CN" b="1" spc="-8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结构为</a:t>
            </a:r>
            <a:r>
              <a:rPr lang="en-US" altLang="zh-CN" b="1" spc="-8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</a:t>
            </a:r>
            <a:r>
              <a:rPr lang="zh-CN" altLang="zh-CN" b="1" spc="-8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动词＋动词现在分词</a:t>
            </a:r>
            <a:r>
              <a:rPr lang="en-US" altLang="zh-CN" b="1" spc="-8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”,fly</a:t>
            </a:r>
            <a:r>
              <a:rPr lang="zh-CN" altLang="zh-CN" b="1" spc="-8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的现在分词为</a:t>
            </a:r>
            <a:r>
              <a:rPr lang="en-US" altLang="zh-CN" b="1" spc="-8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flying</a:t>
            </a:r>
            <a:r>
              <a:rPr lang="zh-CN" altLang="zh-CN" b="1" spc="-8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pc="-8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flying a kite</a:t>
            </a:r>
            <a:r>
              <a:rPr lang="zh-CN" altLang="zh-CN" b="1" spc="-8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pc="-80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992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23165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and Jim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                                                                                            .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Jun                                                                                                        .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979689"/>
              </p:ext>
            </p:extLst>
          </p:nvPr>
        </p:nvGraphicFramePr>
        <p:xfrm>
          <a:off x="3502919" y="846516"/>
          <a:ext cx="7992887" cy="720090"/>
        </p:xfrm>
        <a:graphic>
          <a:graphicData uri="http://schemas.openxmlformats.org/drawingml/2006/table">
            <a:tbl>
              <a:tblPr firstRow="1" firstCol="1" bandRow="1"/>
              <a:tblGrid>
                <a:gridCol w="7992887">
                  <a:extLst>
                    <a:ext uri="{9D8B030D-6E8A-4147-A177-3AD203B41FA5}">
                      <a16:colId xmlns:a16="http://schemas.microsoft.com/office/drawing/2014/main" val="15078240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1693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8220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3395087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046851"/>
              </p:ext>
            </p:extLst>
          </p:nvPr>
        </p:nvGraphicFramePr>
        <p:xfrm>
          <a:off x="2503859" y="3024414"/>
          <a:ext cx="8991947" cy="720090"/>
        </p:xfrm>
        <a:graphic>
          <a:graphicData uri="http://schemas.openxmlformats.org/drawingml/2006/table">
            <a:tbl>
              <a:tblPr firstRow="1" firstCol="1" bandRow="1"/>
              <a:tblGrid>
                <a:gridCol w="8991947">
                  <a:extLst>
                    <a:ext uri="{9D8B030D-6E8A-4147-A177-3AD203B41FA5}">
                      <a16:colId xmlns:a16="http://schemas.microsoft.com/office/drawing/2014/main" val="15078240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1693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8220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3395087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3448666" y="842772"/>
            <a:ext cx="2645276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 dirty="0"/>
              <a:t>playing chess</a:t>
            </a:r>
            <a:endParaRPr lang="zh-CN" altLang="en-US" sz="3400" dirty="0"/>
          </a:p>
        </p:txBody>
      </p:sp>
      <p:sp>
        <p:nvSpPr>
          <p:cNvPr id="6" name="矩形 5"/>
          <p:cNvSpPr/>
          <p:nvPr/>
        </p:nvSpPr>
        <p:spPr>
          <a:xfrm>
            <a:off x="2494806" y="2861989"/>
            <a:ext cx="3363549" cy="7831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400" dirty="0">
                <a:cs typeface="Times New Roman" panose="02020603050405020304" pitchFamily="18" charset="0"/>
              </a:rPr>
              <a:t>is reading a </a:t>
            </a:r>
            <a:r>
              <a:rPr lang="en-US" altLang="zh-CN" sz="3400" dirty="0" smtClean="0">
                <a:cs typeface="Times New Roman" panose="02020603050405020304" pitchFamily="18" charset="0"/>
              </a:rPr>
              <a:t>book</a:t>
            </a: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15860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的动作可知，他们在下国际象棋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,play chess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下国际象棋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,play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的现在分词为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chess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379078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根据图片可知，王军正在读书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,reading a book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读书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的现在分词为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 a book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324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2322" y="2042264"/>
            <a:ext cx="10441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C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774591"/>
            <a:ext cx="5832648" cy="1267674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1200" y="4418528"/>
            <a:ext cx="10441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C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8822" y="3393488"/>
            <a:ext cx="6041107" cy="1171829"/>
          </a:xfrm>
          <a:prstGeom prst="rect">
            <a:avLst/>
          </a:prstGeom>
        </p:spPr>
      </p:pic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360854" y="2636912"/>
            <a:ext cx="11485848" cy="66120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is sheep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521061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swimming in summer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961456" y="214032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971875" y="45262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2" grpId="0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1385"/>
            <a:ext cx="11567000" cy="295465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     .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                               .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738382"/>
              </p:ext>
            </p:extLst>
          </p:nvPr>
        </p:nvGraphicFramePr>
        <p:xfrm>
          <a:off x="982638" y="2996952"/>
          <a:ext cx="10513168" cy="720090"/>
        </p:xfrm>
        <a:graphic>
          <a:graphicData uri="http://schemas.openxmlformats.org/drawingml/2006/table">
            <a:tbl>
              <a:tblPr firstRow="1" firstCol="1" bandRow="1"/>
              <a:tblGrid>
                <a:gridCol w="10513168">
                  <a:extLst>
                    <a:ext uri="{9D8B030D-6E8A-4147-A177-3AD203B41FA5}">
                      <a16:colId xmlns:a16="http://schemas.microsoft.com/office/drawing/2014/main" val="15078240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1693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8220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3395087"/>
                  </a:ext>
                </a:extLst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930530"/>
              </p:ext>
            </p:extLst>
          </p:nvPr>
        </p:nvGraphicFramePr>
        <p:xfrm>
          <a:off x="1702718" y="873208"/>
          <a:ext cx="9937104" cy="720090"/>
        </p:xfrm>
        <a:graphic>
          <a:graphicData uri="http://schemas.openxmlformats.org/drawingml/2006/table">
            <a:tbl>
              <a:tblPr firstRow="1" firstCol="1" bandRow="1"/>
              <a:tblGrid>
                <a:gridCol w="9937104">
                  <a:extLst>
                    <a:ext uri="{9D8B030D-6E8A-4147-A177-3AD203B41FA5}">
                      <a16:colId xmlns:a16="http://schemas.microsoft.com/office/drawing/2014/main" val="15078240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1693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8220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3395087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1729352" y="710627"/>
            <a:ext cx="3836307" cy="7831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400" dirty="0">
                <a:cs typeface="Times New Roman" panose="02020603050405020304" pitchFamily="18" charset="0"/>
              </a:rPr>
              <a:t>is listening to music</a:t>
            </a:r>
            <a:endParaRPr lang="zh-CN" altLang="zh-CN" sz="3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163069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根据图片可知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,Sue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正在听音乐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,listen to music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听音乐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,listen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的现在分词为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 to music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82638" y="2843424"/>
            <a:ext cx="10153128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400" dirty="0">
                <a:cs typeface="Times New Roman" panose="02020603050405020304" pitchFamily="18" charset="0"/>
              </a:rPr>
              <a:t>Ann is taking photos./ Lily and Wang Yi are </a:t>
            </a:r>
            <a:r>
              <a:rPr lang="en-US" altLang="zh-CN" sz="3400" dirty="0" smtClean="0">
                <a:cs typeface="Times New Roman" panose="02020603050405020304" pitchFamily="18" charset="0"/>
              </a:rPr>
              <a:t>dancing</a:t>
            </a:r>
            <a:endParaRPr lang="zh-CN" altLang="zh-CN" sz="3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6"/>
          <p:cNvSpPr txBox="1">
            <a:spLocks/>
          </p:cNvSpPr>
          <p:nvPr/>
        </p:nvSpPr>
        <p:spPr bwMode="auto">
          <a:xfrm>
            <a:off x="351976" y="377219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photos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拍照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跳舞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的现在分词为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taking photos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的现在分词为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988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1200" y="2186280"/>
            <a:ext cx="10441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C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016"/>
          <a:stretch/>
        </p:blipFill>
        <p:spPr>
          <a:xfrm>
            <a:off x="4799062" y="812940"/>
            <a:ext cx="3960440" cy="155695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t="18825" r="72697" b="14928"/>
          <a:stretch/>
        </p:blipFill>
        <p:spPr>
          <a:xfrm>
            <a:off x="2278782" y="1113956"/>
            <a:ext cx="2047379" cy="111285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73760" y="228673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内容占位符 3"/>
          <p:cNvSpPr>
            <a:spLocks noGrp="1"/>
          </p:cNvSpPr>
          <p:nvPr>
            <p:ph idx="1"/>
          </p:nvPr>
        </p:nvSpPr>
        <p:spPr>
          <a:xfrm>
            <a:off x="360854" y="2906360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blackboard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en-US" altLang="zh-CN" sz="2700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judge</a:t>
            </a:r>
            <a:r>
              <a:rPr lang="en-US" altLang="zh-CN" sz="27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听下面五段对话。判断下列图片与录音内容是否相符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相符的写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不符的写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。每段对话读三遍。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r="76845"/>
          <a:stretch/>
        </p:blipFill>
        <p:spPr>
          <a:xfrm>
            <a:off x="1558702" y="2274619"/>
            <a:ext cx="1872207" cy="1442413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6424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6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21405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boys are there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six.</a:t>
            </a:r>
          </a:p>
        </p:txBody>
      </p:sp>
      <p:sp>
        <p:nvSpPr>
          <p:cNvPr id="8" name="矩形 7"/>
          <p:cNvSpPr/>
          <p:nvPr/>
        </p:nvSpPr>
        <p:spPr>
          <a:xfrm>
            <a:off x="2575692" y="370122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2412114"/>
            <a:ext cx="11485848" cy="656846"/>
          </a:xfrm>
        </p:spPr>
        <p:txBody>
          <a:bodyPr/>
          <a:lstStyle/>
          <a:p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900"/>
          <a:stretch/>
        </p:blipFill>
        <p:spPr>
          <a:xfrm>
            <a:off x="622598" y="1044162"/>
            <a:ext cx="4750321" cy="1386936"/>
          </a:xfrm>
          <a:prstGeom prst="rect">
            <a:avLst/>
          </a:prstGeom>
        </p:spPr>
      </p:pic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3068960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you going to do on Sports Day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49250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going to do the high jump. 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4365104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are we going to Harbin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30200" eaLnBrk="1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going to Harbin by train.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351212" y="25368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222998" y="252798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4488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2322" y="2474312"/>
            <a:ext cx="52205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890437"/>
            <a:ext cx="4968552" cy="1631539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3050376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some flowers for you.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39725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43007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19113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elephants.</a:t>
            </a:r>
          </a:p>
        </p:txBody>
      </p:sp>
      <p:sp>
        <p:nvSpPr>
          <p:cNvPr id="2" name="矩形 1"/>
          <p:cNvSpPr/>
          <p:nvPr/>
        </p:nvSpPr>
        <p:spPr>
          <a:xfrm>
            <a:off x="1414686" y="25999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439022" y="259443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0058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/>
      <p:bldP spid="2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sz="2400" spc="-9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Ⅲ</a:t>
            </a:r>
            <a:r>
              <a:rPr lang="en-US" altLang="zh-CN" sz="2400" b="1" spc="-9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pc="-9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z="2400" spc="-9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400" spc="-9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en-US" altLang="zh-CN" sz="2400" b="1" spc="-9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spc="-9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听短文。给下列图片排序。短文读三遍。</a:t>
            </a:r>
            <a:r>
              <a:rPr lang="zh-CN" altLang="zh-CN" sz="2400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spc="-9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sz="2400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spc="-9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400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spc="-9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sz="2400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spc="-9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400" spc="-9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2400" spc="-9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3165181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9138"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nice day today. Xiaoyu and her mum are in the West Lake Park. They see lots of interesting things. Look</a:t>
            </a:r>
            <a:r>
              <a:rPr lang="zh-CN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kids are doing dragon dances. Some boys are playing basketball. Some girls are skipping. What are those men doing</a:t>
            </a:r>
            <a:r>
              <a:rPr lang="zh-CN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Oh,they are playing chess. How about the old people</a:t>
            </a:r>
            <a:r>
              <a:rPr lang="zh-CN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doing </a:t>
            </a:r>
            <a:r>
              <a:rPr lang="en-US" altLang="zh-CN" sz="2400" b="1" i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taijiquan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qtf483.jpg" descr="id:21474891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447666"/>
            <a:ext cx="1918171" cy="1152128"/>
          </a:xfrm>
          <a:prstGeom prst="rect">
            <a:avLst/>
          </a:prstGeom>
        </p:spPr>
      </p:pic>
      <p:pic>
        <p:nvPicPr>
          <p:cNvPr id="5" name="qtf484.jpg" descr="id:21474891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86894" y="1447666"/>
            <a:ext cx="1735342" cy="1152128"/>
          </a:xfrm>
          <a:prstGeom prst="rect">
            <a:avLst/>
          </a:prstGeom>
        </p:spPr>
      </p:pic>
      <p:pic>
        <p:nvPicPr>
          <p:cNvPr id="6" name="qtf485.jpg" descr="id:214748915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19142" y="1447666"/>
            <a:ext cx="1386026" cy="1152128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65100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7374" y="1393608"/>
            <a:ext cx="1654901" cy="124479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95606" y="1340768"/>
            <a:ext cx="2062866" cy="1259026"/>
          </a:xfrm>
          <a:prstGeom prst="rect">
            <a:avLst/>
          </a:prstGeom>
        </p:spPr>
      </p:pic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7031310" y="1644102"/>
            <a:ext cx="413604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6"/>
          <p:cNvSpPr txBox="1">
            <a:spLocks/>
          </p:cNvSpPr>
          <p:nvPr/>
        </p:nvSpPr>
        <p:spPr bwMode="auto">
          <a:xfrm>
            <a:off x="343444" y="263840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12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13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15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269877" y="275288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3372764" y="27454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sz="2400" dirty="0"/>
          </a:p>
        </p:txBody>
      </p:sp>
      <p:sp>
        <p:nvSpPr>
          <p:cNvPr id="15" name="矩形 14"/>
          <p:cNvSpPr/>
          <p:nvPr/>
        </p:nvSpPr>
        <p:spPr>
          <a:xfrm>
            <a:off x="5441114" y="275605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</a:t>
            </a:r>
            <a:endParaRPr lang="zh-CN" altLang="en-US" sz="2400" dirty="0"/>
          </a:p>
        </p:txBody>
      </p:sp>
      <p:sp>
        <p:nvSpPr>
          <p:cNvPr id="16" name="矩形 15"/>
          <p:cNvSpPr/>
          <p:nvPr/>
        </p:nvSpPr>
        <p:spPr>
          <a:xfrm>
            <a:off x="7545252" y="27456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sz="2400" dirty="0"/>
          </a:p>
        </p:txBody>
      </p:sp>
      <p:sp>
        <p:nvSpPr>
          <p:cNvPr id="17" name="矩形 16"/>
          <p:cNvSpPr/>
          <p:nvPr/>
        </p:nvSpPr>
        <p:spPr>
          <a:xfrm>
            <a:off x="9633154" y="274108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1690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600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第二部分</a:t>
            </a:r>
            <a:r>
              <a:rPr lang="zh-CN" altLang="zh-CN" sz="26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口语交际</a:t>
            </a:r>
            <a:r>
              <a:rPr lang="zh-CN" altLang="zh-CN" sz="26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sz="2600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Ⅳ</a:t>
            </a:r>
            <a:r>
              <a:rPr lang="en-US" altLang="zh-CN" sz="2600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根据下列图片提供的场景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选择正确的选项。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qtf488.jpg" descr="id:21474891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2567211"/>
            <a:ext cx="1907281" cy="1054614"/>
          </a:xfrm>
          <a:prstGeom prst="rect">
            <a:avLst/>
          </a:prstGeom>
        </p:spPr>
      </p:pic>
      <p:pic>
        <p:nvPicPr>
          <p:cNvPr id="12" name="qtf489.eps" descr="id:214748918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26854" y="2216428"/>
            <a:ext cx="1872208" cy="1405398"/>
          </a:xfrm>
          <a:prstGeom prst="rect">
            <a:avLst/>
          </a:prstGeom>
        </p:spPr>
      </p:pic>
      <p:pic>
        <p:nvPicPr>
          <p:cNvPr id="13" name="qtf490.jpg" descr="id:214748918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447134" y="2281277"/>
            <a:ext cx="1584176" cy="1340548"/>
          </a:xfrm>
          <a:prstGeom prst="rect">
            <a:avLst/>
          </a:prstGeom>
        </p:spPr>
      </p:pic>
      <p:pic>
        <p:nvPicPr>
          <p:cNvPr id="14" name="qtf491.eps" descr="id:214748919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799215" y="2169033"/>
            <a:ext cx="1464343" cy="1452792"/>
          </a:xfrm>
          <a:prstGeom prst="rect">
            <a:avLst/>
          </a:prstGeom>
        </p:spPr>
      </p:pic>
      <p:pic>
        <p:nvPicPr>
          <p:cNvPr id="15" name="qtf492.eps" descr="id:214748920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335028" y="2060848"/>
            <a:ext cx="1232786" cy="1560978"/>
          </a:xfrm>
          <a:prstGeom prst="rect">
            <a:avLst/>
          </a:prstGeom>
        </p:spPr>
      </p:pic>
      <p:sp>
        <p:nvSpPr>
          <p:cNvPr id="17" name="内容占位符 1"/>
          <p:cNvSpPr txBox="1">
            <a:spLocks/>
          </p:cNvSpPr>
          <p:nvPr/>
        </p:nvSpPr>
        <p:spPr bwMode="auto">
          <a:xfrm>
            <a:off x="360854" y="3666012"/>
            <a:ext cx="6022384" cy="297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5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Yes,she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is he doing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</a:t>
            </a:r>
            <a:r>
              <a:rPr lang="zh-CN" altLang="zh-CN" sz="25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5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—Can I have some bread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5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—Where is my schoolbag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5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sz="25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—We have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8" name="内容占位符 2"/>
          <p:cNvSpPr txBox="1">
            <a:spLocks/>
          </p:cNvSpPr>
          <p:nvPr/>
        </p:nvSpPr>
        <p:spPr bwMode="auto">
          <a:xfrm>
            <a:off x="7077306" y="3647272"/>
            <a:ext cx="4510216" cy="2904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making noodles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under the desk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Sorry,you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a new cap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have at school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42678" y="3742258"/>
            <a:ext cx="41549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D</a:t>
            </a:r>
            <a:endParaRPr lang="zh-CN" altLang="en-US" sz="2500" dirty="0"/>
          </a:p>
        </p:txBody>
      </p:sp>
      <p:sp>
        <p:nvSpPr>
          <p:cNvPr id="3" name="矩形 2"/>
          <p:cNvSpPr/>
          <p:nvPr/>
        </p:nvSpPr>
        <p:spPr>
          <a:xfrm>
            <a:off x="4397318" y="4337486"/>
            <a:ext cx="41549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A</a:t>
            </a:r>
            <a:endParaRPr lang="zh-CN" altLang="en-US" sz="2500" dirty="0"/>
          </a:p>
        </p:txBody>
      </p:sp>
      <p:sp>
        <p:nvSpPr>
          <p:cNvPr id="4" name="矩形 3"/>
          <p:cNvSpPr/>
          <p:nvPr/>
        </p:nvSpPr>
        <p:spPr>
          <a:xfrm>
            <a:off x="5009880" y="4904248"/>
            <a:ext cx="41549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C</a:t>
            </a:r>
            <a:endParaRPr lang="zh-CN" altLang="en-US" sz="2500" dirty="0"/>
          </a:p>
        </p:txBody>
      </p:sp>
      <p:sp>
        <p:nvSpPr>
          <p:cNvPr id="5" name="矩形 4"/>
          <p:cNvSpPr/>
          <p:nvPr/>
        </p:nvSpPr>
        <p:spPr>
          <a:xfrm>
            <a:off x="5087094" y="5471654"/>
            <a:ext cx="39786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B</a:t>
            </a:r>
            <a:endParaRPr lang="zh-CN" altLang="en-US" sz="2500" dirty="0"/>
          </a:p>
        </p:txBody>
      </p:sp>
      <p:sp>
        <p:nvSpPr>
          <p:cNvPr id="6" name="矩形 5"/>
          <p:cNvSpPr/>
          <p:nvPr/>
        </p:nvSpPr>
        <p:spPr>
          <a:xfrm>
            <a:off x="1363516" y="6046514"/>
            <a:ext cx="39786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E</a:t>
            </a:r>
            <a:endParaRPr lang="zh-CN" altLang="en-US" sz="2500" dirty="0"/>
          </a:p>
        </p:txBody>
      </p:sp>
      <p:sp>
        <p:nvSpPr>
          <p:cNvPr id="7" name="矩形 6"/>
          <p:cNvSpPr/>
          <p:nvPr/>
        </p:nvSpPr>
        <p:spPr bwMode="auto">
          <a:xfrm>
            <a:off x="7031310" y="3735886"/>
            <a:ext cx="4320480" cy="273630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32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2257</Words>
  <Application>Microsoft Office PowerPoint</Application>
  <PresentationFormat>自定义</PresentationFormat>
  <Paragraphs>229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8" baseType="lpstr">
      <vt:lpstr>黑体</vt:lpstr>
      <vt:lpstr>楷体</vt:lpstr>
      <vt:lpstr>宋体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365</cp:revision>
  <dcterms:created xsi:type="dcterms:W3CDTF">2020-11-06T05:24:00Z</dcterms:created>
  <dcterms:modified xsi:type="dcterms:W3CDTF">2025-06-30T07:42:00Z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